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7"/>
  </p:notesMasterIdLst>
  <p:handoutMasterIdLst>
    <p:handoutMasterId r:id="rId8"/>
  </p:handoutMasterIdLst>
  <p:sldIdLst>
    <p:sldId id="256" r:id="rId2"/>
    <p:sldId id="283" r:id="rId3"/>
    <p:sldId id="287" r:id="rId4"/>
    <p:sldId id="288" r:id="rId5"/>
    <p:sldId id="282" r:id="rId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m-vindo" id="{E75E278A-FF0E-49A4-B170-79828D63BBAD}">
          <p14:sldIdLst>
            <p14:sldId id="256"/>
          </p14:sldIdLst>
        </p14:section>
        <p14:section name="Estrutura, Modificação, Anotar, Trabalhar em Conjunto, Diga-me o que pretende fazer" id="{B9B51309-D148-4332-87C2-07BE32FBCA3B}">
          <p14:sldIdLst>
            <p14:sldId id="283"/>
            <p14:sldId id="287"/>
            <p14:sldId id="288"/>
          </p14:sldIdLst>
        </p14:section>
        <p14:section name="Saiba Mais" id="{2CC34DB2-6590-42C0-AD4B-A04C6060184E}">
          <p14:sldIdLst>
            <p14:sldId id="2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214" autoAdjust="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1BFB0A-99A6-43C4-951C-4084162FF507}" type="datetime1">
              <a:rPr lang="pt-PT" smtClean="0"/>
              <a:t>03-11-2019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B49422-7704-40EB-A3FA-2756943D5186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/>
              <a:t>Clique para editar os Estilos de título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No modo Apresentação de Diapositivos, clique nas setas para visitar as ligações.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9935453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  <p:sp>
        <p:nvSpPr>
          <p:cNvPr id="7" name="Rectângulo 6"/>
          <p:cNvSpPr/>
          <p:nvPr userDrawn="1"/>
        </p:nvSpPr>
        <p:spPr>
          <a:xfrm>
            <a:off x="1707419" y="6395915"/>
            <a:ext cx="10041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Seminário QUANDO AS CRIANÇAS E OS JOVENS PENSAM A MOBILIDADE NA CIDADE</a:t>
            </a:r>
            <a:r>
              <a:rPr lang="pt-PT" sz="900" b="1" baseline="0" dirty="0" smtClean="0">
                <a:solidFill>
                  <a:schemeClr val="tx2">
                    <a:lumMod val="50000"/>
                  </a:schemeClr>
                </a:solidFill>
              </a:rPr>
              <a:t> | </a:t>
            </a:r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30 out 2019 DGESTE, Évora    </a:t>
            </a:r>
            <a:r>
              <a:rPr lang="pt-PT" sz="900" dirty="0" smtClean="0"/>
              <a:t>Promovido pela GARE - Associação para a Promoção de uma Cultura de Segurança Rodoviária</a:t>
            </a:r>
          </a:p>
          <a:p>
            <a:r>
              <a:rPr lang="pt-P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 DESPORTO E MOBILIDADE, Teresa Engana, técnica superior da Divisão de Juventude e Desporto, Câmara Municipal de Évora.</a:t>
            </a:r>
            <a:endParaRPr lang="pt-PT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4144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1508" y="242271"/>
            <a:ext cx="8026400" cy="5851525"/>
          </a:xfrm>
        </p:spPr>
        <p:txBody>
          <a:bodyPr vert="eaVert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  <p:sp>
        <p:nvSpPr>
          <p:cNvPr id="7" name="Rectângulo 6"/>
          <p:cNvSpPr/>
          <p:nvPr userDrawn="1"/>
        </p:nvSpPr>
        <p:spPr>
          <a:xfrm>
            <a:off x="1707418" y="6395915"/>
            <a:ext cx="10041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Seminário QUANDO AS CRIANÇAS E OS JOVENS PENSAM A MOBILIDADE NA CIDADE</a:t>
            </a:r>
            <a:r>
              <a:rPr lang="pt-PT" sz="900" b="1" baseline="0" dirty="0" smtClean="0">
                <a:solidFill>
                  <a:schemeClr val="tx2">
                    <a:lumMod val="50000"/>
                  </a:schemeClr>
                </a:solidFill>
              </a:rPr>
              <a:t> | </a:t>
            </a:r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30 out 2019 DGESTE, Évora    </a:t>
            </a:r>
            <a:r>
              <a:rPr lang="pt-PT" sz="900" dirty="0" smtClean="0"/>
              <a:t>Promovido pela GARE - Associação para a Promoção de uma Cultura de Segurança Rodoviária</a:t>
            </a:r>
          </a:p>
          <a:p>
            <a:r>
              <a:rPr lang="pt-P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 DESPORTO E MOBILIDADE, Teresa Engana, técnica superior da Divisão de Juventude e Desporto, Câmara Municipal de Évora.</a:t>
            </a:r>
            <a:endParaRPr lang="pt-PT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099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smtClean="0"/>
              <a:t>Clique para editar o estilo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PT" sz="1800" noProof="0" dirty="0"/>
          </a:p>
        </p:txBody>
      </p:sp>
      <p:cxnSp>
        <p:nvCxnSpPr>
          <p:cNvPr id="12" name="Conexão Reta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0676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dirty="0" smtClean="0"/>
              <a:t>Clique para editar os estilos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dirty="0" smtClean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dirty="0" smtClean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dirty="0" smtClean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2B67A33-5761-4F6D-82F0-E254B2EC1342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  <p:sp>
        <p:nvSpPr>
          <p:cNvPr id="13" name="Rectângulo 12"/>
          <p:cNvSpPr/>
          <p:nvPr userDrawn="1"/>
        </p:nvSpPr>
        <p:spPr>
          <a:xfrm>
            <a:off x="1375647" y="6283200"/>
            <a:ext cx="1013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Seminário QUANDO AS CRIANÇAS E OS JOVENS PENSAM A MOBILIDADE NA CIDADE</a:t>
            </a:r>
            <a:r>
              <a:rPr lang="pt-PT" sz="900" b="1" baseline="0" dirty="0" smtClean="0">
                <a:solidFill>
                  <a:schemeClr val="tx2">
                    <a:lumMod val="50000"/>
                  </a:schemeClr>
                </a:solidFill>
              </a:rPr>
              <a:t> | </a:t>
            </a:r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30 out 2019 DGESTE, Évora    </a:t>
            </a:r>
            <a:r>
              <a:rPr lang="pt-PT" sz="900" dirty="0" smtClean="0"/>
              <a:t>Promovido pela GARE - Associação para a Promoção de uma Cultura de Segurança Rodoviária</a:t>
            </a:r>
          </a:p>
          <a:p>
            <a:r>
              <a:rPr lang="pt-P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 DESPORTO E MOBILIDADE, Teresa Engana, técnica superior da Divisão de Juventude e Desporto, Câmara Municipal de Évora.</a:t>
            </a:r>
            <a:endParaRPr lang="pt-PT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10" name="Retâ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10722180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smtClean="0"/>
              <a:t>Clique para editar os estilos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smtClean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smtClean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smtClean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6" name="Rectângulo 5"/>
          <p:cNvSpPr/>
          <p:nvPr userDrawn="1"/>
        </p:nvSpPr>
        <p:spPr>
          <a:xfrm>
            <a:off x="1375647" y="6283200"/>
            <a:ext cx="1013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Seminário QUANDO AS CRIANÇAS E OS JOVENS PENSAM A MOBILIDADE NA CIDADE</a:t>
            </a:r>
            <a:r>
              <a:rPr lang="pt-PT" sz="900" b="1" baseline="0" dirty="0" smtClean="0">
                <a:solidFill>
                  <a:schemeClr val="tx2">
                    <a:lumMod val="50000"/>
                  </a:schemeClr>
                </a:solidFill>
              </a:rPr>
              <a:t> | </a:t>
            </a:r>
            <a:r>
              <a:rPr lang="pt-PT" sz="900" b="1" dirty="0" smtClean="0">
                <a:solidFill>
                  <a:schemeClr val="tx2">
                    <a:lumMod val="50000"/>
                  </a:schemeClr>
                </a:solidFill>
              </a:rPr>
              <a:t>30 out 2019 DGESTE, Évora    </a:t>
            </a:r>
            <a:r>
              <a:rPr lang="pt-PT" sz="900" dirty="0" smtClean="0"/>
              <a:t>Promovido pela GARE - Associação para a Promoção de uma Cultura de Segurança Rodoviária</a:t>
            </a:r>
          </a:p>
          <a:p>
            <a:r>
              <a:rPr lang="pt-P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 DESPORTO E MOBILIDADE, Teresa Engana, técnica superior da Divisão de Juventude e Desporto, Câmara Municipal de Évora.</a:t>
            </a:r>
            <a:endParaRPr lang="pt-PT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531075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tâ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8" name="Retâ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</p:spTree>
    <p:extLst>
      <p:ext uri="{BB962C8B-B14F-4D97-AF65-F5344CB8AC3E}">
        <p14:creationId xmlns:p14="http://schemas.microsoft.com/office/powerpoint/2010/main" val="326720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719930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40699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6258123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6631632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880183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582266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A778B1-BC49-4C6D-AC55-04E74BE8EA0A}" type="datetime1">
              <a:rPr lang="pt-PT" noProof="0" smtClean="0"/>
              <a:t>03-11-2019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12206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66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dor.pt/especiais/estamos-a-criar-criancas-totos-de-uma-imaturidade-inacreditavel/" TargetMode="External"/><Relationship Id="rId2" Type="http://schemas.openxmlformats.org/officeDocument/2006/relationships/hyperlink" Target="http://www.fiepbulletin.net/index.php/fiepbulletin/article/view/2568/5010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IEqYSOv1Yo8" TargetMode="External"/><Relationship Id="rId4" Type="http://schemas.openxmlformats.org/officeDocument/2006/relationships/hyperlink" Target="https://www.youtube.com/watch?v=20fOQssCzPo&amp;feature=youtu.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://canalalentejo.pt/index.php/evora-promove-o-desporto-em-familia-bikevor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s://www.google.pt/url?sa=i&amp;rct=j&amp;q=&amp;esrc=s&amp;source=images&amp;cd=&amp;cad=rja&amp;uact=8&amp;ved=2ahUKEwiGmMbArMTlAhXFyIUKHe03CB4QjRx6BAgBEAQ&amp;url=https://www.luxwoman.pt/quer-ir-a-uma-feira-low-cost-de-bicicletas/&amp;psig=AOvVaw3SQ9soOphxO-xxHByArTeA&amp;ust=1572537388827237" TargetMode="External"/><Relationship Id="rId9" Type="http://schemas.openxmlformats.org/officeDocument/2006/relationships/hyperlink" Target="http://www.cm-evora.pt/pt/site-viver/Habitar/Paginas/Semana-Europeia-da-Mobilidade-2019.asp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openxmlformats.org/officeDocument/2006/relationships/hyperlink" Target="https://www.google.pt/url?sa=i&amp;rct=j&amp;q=&amp;esrc=s&amp;source=images&amp;cd=&amp;cad=rja&amp;uact=8&amp;ved=2ahUKEwj7ss6OjM7lAhWmyYUKHTdLCaYQjRx6BAgBEAQ&amp;url=https://www.dianafm.com/caminhada-marcada-inicio-do-desafio-da-saude-em-evora/&amp;psig=AOvVaw099Jdr5D6QCzkTT2hbfa9r&amp;ust=15728722867037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cm-evora.pt/pt/site-viver/desportoejuventude/documents/1-%20acaoeducativa-etica%20pelo%20desporto_doc%20orientado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035" y="1126670"/>
            <a:ext cx="10515600" cy="4945559"/>
          </a:xfrm>
        </p:spPr>
        <p:txBody>
          <a:bodyPr rtlCol="0" anchor="ctr" anchorCtr="0">
            <a:normAutofit/>
          </a:bodyPr>
          <a:lstStyle/>
          <a:p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</a:rPr>
              <a:t>Seminário</a:t>
            </a: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PT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</a:rPr>
              <a:t>QUANDO 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</a:rPr>
              <a:t>AS CRIANÇAS E OS JOVENS PENSAM A MOBILIDADE </a:t>
            </a: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</a:rPr>
              <a:t>NA CIDADE</a:t>
            </a:r>
            <a:r>
              <a:rPr lang="pt-PT" sz="4800" dirty="0">
                <a:solidFill>
                  <a:schemeClr val="bg1"/>
                </a:solidFill>
              </a:rPr>
              <a:t/>
            </a:r>
            <a:br>
              <a:rPr lang="pt-PT" sz="4800" dirty="0">
                <a:solidFill>
                  <a:schemeClr val="bg1"/>
                </a:solidFill>
              </a:rPr>
            </a:br>
            <a:r>
              <a:rPr lang="pt-PT" sz="2200" dirty="0" smtClean="0"/>
              <a:t>GARE </a:t>
            </a:r>
            <a:r>
              <a:rPr lang="pt-PT" sz="2200" dirty="0"/>
              <a:t>- Associação para a Promoção de uma Cultura de Segurança Rodoviária</a:t>
            </a:r>
            <a:r>
              <a:rPr lang="pt-PT" sz="4800" dirty="0"/>
              <a:t/>
            </a:r>
            <a:br>
              <a:rPr lang="pt-PT" sz="4800" dirty="0"/>
            </a:br>
            <a:r>
              <a:rPr lang="pt-PT" sz="4800" dirty="0" smtClean="0">
                <a:solidFill>
                  <a:schemeClr val="bg1"/>
                </a:solidFill>
              </a:rPr>
              <a:t/>
            </a:r>
            <a:br>
              <a:rPr lang="pt-PT" sz="4800" dirty="0" smtClean="0">
                <a:solidFill>
                  <a:schemeClr val="bg1"/>
                </a:solidFill>
              </a:rPr>
            </a:br>
            <a:r>
              <a:rPr lang="pt-PT" sz="2200" dirty="0" smtClean="0">
                <a:solidFill>
                  <a:schemeClr val="bg1"/>
                </a:solidFill>
              </a:rPr>
              <a:t>Apresentação </a:t>
            </a:r>
            <a:br>
              <a:rPr lang="pt-PT" sz="2200" dirty="0" smtClean="0">
                <a:solidFill>
                  <a:schemeClr val="bg1"/>
                </a:solidFill>
              </a:rPr>
            </a:br>
            <a:r>
              <a:rPr lang="pt-PT" sz="2200" dirty="0" smtClean="0">
                <a:solidFill>
                  <a:schemeClr val="tx2">
                    <a:lumMod val="50000"/>
                  </a:schemeClr>
                </a:solidFill>
              </a:rPr>
              <a:t>DESPORTO E MOBILIDADE</a:t>
            </a:r>
            <a:br>
              <a:rPr lang="pt-PT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PT" sz="2000" dirty="0" smtClean="0">
                <a:solidFill>
                  <a:schemeClr val="tx2">
                    <a:lumMod val="50000"/>
                  </a:schemeClr>
                </a:solidFill>
              </a:rPr>
              <a:t>Teresa Engana, Divisão de Juventude e Desporto,</a:t>
            </a:r>
            <a:r>
              <a:rPr lang="pt-PT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PT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PT" sz="2000" dirty="0">
                <a:solidFill>
                  <a:schemeClr val="tx2">
                    <a:lumMod val="50000"/>
                  </a:schemeClr>
                </a:solidFill>
              </a:rPr>
              <a:t>Câmara Municipal de </a:t>
            </a:r>
            <a:r>
              <a:rPr lang="pt-PT" sz="2000" dirty="0" smtClean="0">
                <a:solidFill>
                  <a:schemeClr val="tx2">
                    <a:lumMod val="50000"/>
                  </a:schemeClr>
                </a:solidFill>
              </a:rPr>
              <a:t>Évora.</a:t>
            </a:r>
            <a:r>
              <a:rPr lang="pt-PT" sz="2200" dirty="0">
                <a:solidFill>
                  <a:schemeClr val="bg1"/>
                </a:solidFill>
              </a:rPr>
              <a:t/>
            </a:r>
            <a:br>
              <a:rPr lang="pt-PT" sz="2200" dirty="0">
                <a:solidFill>
                  <a:schemeClr val="bg1"/>
                </a:solidFill>
              </a:rPr>
            </a:br>
            <a:r>
              <a:rPr lang="pt-PT" sz="2200" dirty="0" smtClean="0">
                <a:solidFill>
                  <a:schemeClr val="bg1"/>
                </a:solidFill>
              </a:rPr>
              <a:t/>
            </a:r>
            <a:br>
              <a:rPr lang="pt-PT" sz="2200" dirty="0" smtClean="0">
                <a:solidFill>
                  <a:schemeClr val="bg1"/>
                </a:solidFill>
              </a:rPr>
            </a:br>
            <a:r>
              <a:rPr lang="pt-PT" sz="2200" dirty="0" smtClean="0">
                <a:solidFill>
                  <a:schemeClr val="bg1"/>
                </a:solidFill>
              </a:rPr>
              <a:t/>
            </a:r>
            <a:br>
              <a:rPr lang="pt-PT" sz="2200" dirty="0" smtClean="0">
                <a:solidFill>
                  <a:schemeClr val="bg1"/>
                </a:solidFill>
              </a:rPr>
            </a:br>
            <a:r>
              <a:rPr lang="pt-PT" sz="2200" dirty="0" smtClean="0">
                <a:solidFill>
                  <a:schemeClr val="bg1"/>
                </a:solidFill>
              </a:rPr>
              <a:t/>
            </a:r>
            <a:br>
              <a:rPr lang="pt-PT" sz="2200" dirty="0" smtClean="0">
                <a:solidFill>
                  <a:schemeClr val="bg1"/>
                </a:solidFill>
              </a:rPr>
            </a:b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Évora</a:t>
            </a:r>
            <a:r>
              <a:rPr lang="pt-PT" sz="1800" dirty="0">
                <a:solidFill>
                  <a:schemeClr val="tx2">
                    <a:lumMod val="50000"/>
                  </a:schemeClr>
                </a:solidFill>
              </a:rPr>
              <a:t>, Auditório da DGESTE </a:t>
            </a: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30out2019</a:t>
            </a:r>
            <a:endParaRPr lang="pt-PT" sz="1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1" y="5281575"/>
            <a:ext cx="644215" cy="7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Algumas notas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0"/>
          </p:nvPr>
        </p:nvSpPr>
        <p:spPr>
          <a:xfrm>
            <a:off x="539495" y="1314451"/>
            <a:ext cx="11200747" cy="4759778"/>
          </a:xfrm>
        </p:spPr>
        <p:txBody>
          <a:bodyPr>
            <a:noAutofit/>
          </a:bodyPr>
          <a:lstStyle/>
          <a:p>
            <a:r>
              <a:rPr lang="pt-PT" sz="1600" b="1" dirty="0" smtClean="0"/>
              <a:t>2001</a:t>
            </a:r>
            <a:r>
              <a:rPr lang="pt-PT" sz="1600" dirty="0" smtClean="0"/>
              <a:t> </a:t>
            </a:r>
            <a:r>
              <a:rPr lang="pt-PT" sz="1600" b="1" i="1" dirty="0" smtClean="0"/>
              <a:t>BICLAS </a:t>
            </a:r>
            <a:r>
              <a:rPr lang="pt-PT" sz="1600" b="1" dirty="0" smtClean="0"/>
              <a:t>de Évora</a:t>
            </a:r>
            <a:r>
              <a:rPr lang="pt-PT" sz="1600" i="1" dirty="0"/>
              <a:t/>
            </a:r>
            <a:br>
              <a:rPr lang="pt-PT" sz="1600" i="1" dirty="0"/>
            </a:br>
            <a:r>
              <a:rPr lang="pt-PT" sz="1400" i="1" dirty="0" smtClean="0"/>
              <a:t>“É </a:t>
            </a:r>
            <a:r>
              <a:rPr lang="pt-PT" sz="1400" i="1" dirty="0"/>
              <a:t>sabido que qualquer deslocação feita em bicicleta em vez de automóvel gera economias e benefícios consideráveis, tanto para o indivíduo como para a </a:t>
            </a:r>
            <a:r>
              <a:rPr lang="pt-PT" sz="1400" i="1" dirty="0" err="1"/>
              <a:t>colectividade</a:t>
            </a:r>
            <a:r>
              <a:rPr lang="pt-PT" sz="1400" i="1" dirty="0"/>
              <a:t>. São exemplo, a ausência total de ruído e de poluição; a menor degradação do património histórico, entre outros.</a:t>
            </a:r>
            <a:br>
              <a:rPr lang="pt-PT" sz="1400" i="1" dirty="0"/>
            </a:br>
            <a:r>
              <a:rPr lang="pt-PT" sz="1400" i="1" dirty="0"/>
              <a:t>Seguindo os </a:t>
            </a:r>
            <a:r>
              <a:rPr lang="pt-PT" sz="1400" i="1" dirty="0" err="1"/>
              <a:t>objectivos</a:t>
            </a:r>
            <a:r>
              <a:rPr lang="pt-PT" sz="1400" i="1" dirty="0"/>
              <a:t> do </a:t>
            </a:r>
            <a:r>
              <a:rPr lang="pt-PT" sz="1400" i="1" dirty="0" err="1"/>
              <a:t>projecto</a:t>
            </a:r>
            <a:r>
              <a:rPr lang="pt-PT" sz="1400" i="1" dirty="0"/>
              <a:t> SITE – Sistema Integrado de Transportes </a:t>
            </a:r>
            <a:r>
              <a:rPr lang="pt-PT" sz="1400" i="1" dirty="0" smtClean="0"/>
              <a:t>e Estacionamento </a:t>
            </a:r>
            <a:r>
              <a:rPr lang="pt-PT" sz="1400" i="1" dirty="0"/>
              <a:t>de Évora, a CME está a </a:t>
            </a:r>
            <a:r>
              <a:rPr lang="pt-PT" sz="1400" i="1" dirty="0" err="1"/>
              <a:t>adoptar</a:t>
            </a:r>
            <a:r>
              <a:rPr lang="pt-PT" sz="1400" i="1" dirty="0"/>
              <a:t> medidas que levem à maior utilização </a:t>
            </a:r>
            <a:r>
              <a:rPr lang="pt-PT" sz="1400" i="1" dirty="0" smtClean="0"/>
              <a:t>da bicicleta</a:t>
            </a:r>
            <a:r>
              <a:rPr lang="pt-PT" sz="1400" i="1" dirty="0"/>
              <a:t>, criando desta forma uma alternativa não poluente ao uso do transporte individual.</a:t>
            </a:r>
            <a:br>
              <a:rPr lang="pt-PT" sz="1400" i="1" dirty="0"/>
            </a:br>
            <a:r>
              <a:rPr lang="pt-PT" sz="1400" i="1" dirty="0"/>
              <a:t>Uma desta medidas foi a aquisição de bicicletas para uso público gratuito dentro do Centro Histórico. </a:t>
            </a:r>
            <a:br>
              <a:rPr lang="pt-PT" sz="1400" i="1" dirty="0"/>
            </a:br>
            <a:r>
              <a:rPr lang="pt-PT" sz="1400" i="1" dirty="0"/>
              <a:t>Surge agora a necessidade de disciplinar a utilização das mesmas, por forma a que toda a </a:t>
            </a:r>
            <a:r>
              <a:rPr lang="pt-PT" sz="1400" i="1" dirty="0" smtClean="0"/>
              <a:t>população possa </a:t>
            </a:r>
            <a:r>
              <a:rPr lang="pt-PT" sz="1400" i="1" dirty="0"/>
              <a:t>desfrutar deste meio de transporte nas melhores condições</a:t>
            </a:r>
            <a:r>
              <a:rPr lang="pt-PT" sz="1400" i="1" dirty="0" smtClean="0"/>
              <a:t>.” in reunião pública</a:t>
            </a:r>
          </a:p>
          <a:p>
            <a:endParaRPr lang="pt-PT" sz="1400" i="1" dirty="0" smtClean="0"/>
          </a:p>
          <a:p>
            <a:r>
              <a:rPr lang="pt-PT" sz="1600" b="1" dirty="0" smtClean="0"/>
              <a:t>2007 1º </a:t>
            </a:r>
            <a:r>
              <a:rPr lang="pt-PT" sz="1600" b="1" dirty="0" err="1" smtClean="0"/>
              <a:t>Bikévora</a:t>
            </a:r>
            <a:r>
              <a:rPr lang="pt-PT" sz="1600" b="1" dirty="0" smtClean="0"/>
              <a:t> </a:t>
            </a:r>
            <a:r>
              <a:rPr lang="pt-PT" sz="1600" dirty="0" smtClean="0"/>
              <a:t>Uma mega iniciativa em </a:t>
            </a:r>
            <a:r>
              <a:rPr lang="pt-PT" sz="1600" dirty="0"/>
              <a:t>torno das bicicletas </a:t>
            </a:r>
            <a:r>
              <a:rPr lang="pt-PT" sz="1600" dirty="0" smtClean="0"/>
              <a:t>.</a:t>
            </a:r>
            <a:r>
              <a:rPr lang="pt-PT" sz="1600" dirty="0"/>
              <a:t> A originalidade do BIKÉVORA é a de congregar </a:t>
            </a:r>
            <a:r>
              <a:rPr lang="pt-PT" sz="1600" dirty="0" smtClean="0"/>
              <a:t>uma </a:t>
            </a:r>
            <a:r>
              <a:rPr lang="pt-PT" sz="1600" dirty="0"/>
              <a:t>série de competições organizadas de uma forma dispersa por </a:t>
            </a:r>
            <a:r>
              <a:rPr lang="pt-PT" sz="1600" b="1" dirty="0"/>
              <a:t>agentes desportivos locais </a:t>
            </a:r>
            <a:r>
              <a:rPr lang="pt-PT" sz="1600" dirty="0" smtClean="0"/>
              <a:t>em vários dias, </a:t>
            </a:r>
            <a:r>
              <a:rPr lang="pt-PT" sz="1600" dirty="0"/>
              <a:t>debaixo do patrocínio da edilidade, procurando-se desta forma dar a merecida visibilidade a estas </a:t>
            </a:r>
            <a:r>
              <a:rPr lang="pt-PT" sz="1600" dirty="0" smtClean="0"/>
              <a:t>competições. Exemplos (</a:t>
            </a:r>
            <a:r>
              <a:rPr lang="pt-PT" sz="1600" dirty="0" smtClean="0">
                <a:solidFill>
                  <a:srgbClr val="0070C0"/>
                </a:solidFill>
              </a:rPr>
              <a:t>Passeio noturno, </a:t>
            </a:r>
            <a:r>
              <a:rPr lang="pt-PT" sz="1600" dirty="0" err="1">
                <a:solidFill>
                  <a:srgbClr val="0070C0"/>
                </a:solidFill>
              </a:rPr>
              <a:t>Down</a:t>
            </a:r>
            <a:r>
              <a:rPr lang="pt-PT" sz="1600" dirty="0">
                <a:solidFill>
                  <a:srgbClr val="0070C0"/>
                </a:solidFill>
              </a:rPr>
              <a:t> </a:t>
            </a:r>
            <a:r>
              <a:rPr lang="pt-PT" sz="1600" dirty="0" err="1">
                <a:solidFill>
                  <a:srgbClr val="0070C0"/>
                </a:solidFill>
              </a:rPr>
              <a:t>town</a:t>
            </a:r>
            <a:r>
              <a:rPr lang="pt-PT" sz="1600" dirty="0">
                <a:solidFill>
                  <a:srgbClr val="0070C0"/>
                </a:solidFill>
              </a:rPr>
              <a:t>, II Maratona de BTT Cidade de </a:t>
            </a:r>
            <a:r>
              <a:rPr lang="pt-PT" sz="1600" dirty="0" smtClean="0">
                <a:solidFill>
                  <a:srgbClr val="0070C0"/>
                </a:solidFill>
              </a:rPr>
              <a:t>Évora, passeio da família</a:t>
            </a:r>
            <a:r>
              <a:rPr lang="pt-PT" sz="1600" dirty="0" smtClean="0"/>
              <a:t>) </a:t>
            </a:r>
          </a:p>
          <a:p>
            <a:endParaRPr lang="pt-PT" sz="1600" dirty="0" smtClean="0"/>
          </a:p>
          <a:p>
            <a:r>
              <a:rPr lang="pt-PT" sz="1600" b="1" dirty="0" smtClean="0"/>
              <a:t>2008 </a:t>
            </a:r>
            <a:r>
              <a:rPr lang="pt-PT" sz="1600" b="1" dirty="0"/>
              <a:t>Semana Europeia da </a:t>
            </a:r>
            <a:r>
              <a:rPr lang="pt-PT" sz="1600" b="1" dirty="0" smtClean="0"/>
              <a:t>Mobilidade</a:t>
            </a:r>
            <a:r>
              <a:rPr lang="pt-PT" sz="1600" dirty="0" smtClean="0"/>
              <a:t> </a:t>
            </a:r>
            <a:r>
              <a:rPr lang="pt-PT" sz="1600" dirty="0"/>
              <a:t>Câmara Municipal de Évora preparou um diversificado programa na Semana Europeia da Mobilidade, que visa proporcionar aos cidadãos uma oportunidade para </a:t>
            </a:r>
            <a:r>
              <a:rPr lang="pt-PT" sz="1600" dirty="0" err="1"/>
              <a:t>re-descobrirem</a:t>
            </a:r>
            <a:r>
              <a:rPr lang="pt-PT" sz="1600" dirty="0"/>
              <a:t> a sua cidade, os seus habitantes e o seu património, </a:t>
            </a:r>
            <a:r>
              <a:rPr lang="pt-PT" sz="1600" b="1" dirty="0">
                <a:solidFill>
                  <a:srgbClr val="0070C0"/>
                </a:solidFill>
              </a:rPr>
              <a:t>num ambiente </a:t>
            </a:r>
            <a:r>
              <a:rPr lang="pt-PT" sz="1600" b="1" dirty="0" smtClean="0">
                <a:solidFill>
                  <a:srgbClr val="0070C0"/>
                </a:solidFill>
              </a:rPr>
              <a:t>também desportivo </a:t>
            </a:r>
            <a:r>
              <a:rPr lang="pt-PT" sz="1600" dirty="0" smtClean="0"/>
              <a:t>com a</a:t>
            </a:r>
            <a:r>
              <a:rPr lang="pt-PT" sz="1600" dirty="0"/>
              <a:t> </a:t>
            </a:r>
            <a:r>
              <a:rPr lang="pt-PT" sz="1600" b="1" dirty="0" smtClean="0">
                <a:solidFill>
                  <a:srgbClr val="0070C0"/>
                </a:solidFill>
              </a:rPr>
              <a:t>Promoção de Caminhadas</a:t>
            </a:r>
            <a:r>
              <a:rPr lang="pt-PT" sz="1600" b="1" dirty="0" smtClean="0"/>
              <a:t>, Passeios de BTT, feira da bicicleta </a:t>
            </a:r>
            <a:r>
              <a:rPr lang="pt-PT" sz="1600" b="1" dirty="0" err="1" smtClean="0"/>
              <a:t>etc</a:t>
            </a:r>
            <a:r>
              <a:rPr lang="pt-PT" sz="3200" dirty="0"/>
              <a:t/>
            </a:r>
            <a:br>
              <a:rPr lang="pt-PT" sz="3200" dirty="0"/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0488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0"/>
          </p:nvPr>
        </p:nvSpPr>
        <p:spPr>
          <a:xfrm>
            <a:off x="539495" y="1304984"/>
            <a:ext cx="1097214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/>
              <a:t>Desporto</a:t>
            </a:r>
          </a:p>
          <a:p>
            <a:pPr marL="0" indent="0">
              <a:buNone/>
            </a:pPr>
            <a:r>
              <a:rPr lang="pt-PT" dirty="0" smtClean="0"/>
              <a:t>	“…todas </a:t>
            </a:r>
            <a:r>
              <a:rPr lang="pt-PT" dirty="0"/>
              <a:t>as formas de atividades físicas que, através </a:t>
            </a:r>
            <a:r>
              <a:rPr lang="pt-PT" dirty="0" smtClean="0"/>
              <a:t>de uma </a:t>
            </a:r>
            <a:r>
              <a:rPr lang="pt-PT" dirty="0"/>
              <a:t>participação organizada ou não, têm por </a:t>
            </a:r>
            <a:r>
              <a:rPr lang="pt-PT" dirty="0" err="1" smtClean="0"/>
              <a:t>objetivo</a:t>
            </a:r>
            <a:r>
              <a:rPr lang="pt-PT" dirty="0" smtClean="0"/>
              <a:t> a </a:t>
            </a:r>
            <a:r>
              <a:rPr lang="pt-PT" dirty="0"/>
              <a:t>expressão ou o melhoramento da condição </a:t>
            </a:r>
            <a:r>
              <a:rPr lang="pt-PT" dirty="0" smtClean="0"/>
              <a:t>	física e </a:t>
            </a:r>
            <a:r>
              <a:rPr lang="pt-PT" dirty="0"/>
              <a:t>psíquica, o desenvolvimento das relações </a:t>
            </a:r>
            <a:r>
              <a:rPr lang="pt-PT" dirty="0" smtClean="0"/>
              <a:t>sociais ou </a:t>
            </a:r>
            <a:r>
              <a:rPr lang="pt-PT" dirty="0"/>
              <a:t>a obtenção de resultados na competição a todos </a:t>
            </a:r>
            <a:r>
              <a:rPr lang="pt-PT" dirty="0" smtClean="0"/>
              <a:t>os níveis.”</a:t>
            </a:r>
          </a:p>
          <a:p>
            <a:pPr marL="0" indent="0">
              <a:buNone/>
            </a:pPr>
            <a:r>
              <a:rPr lang="pt-PT" sz="1400" dirty="0" smtClean="0"/>
              <a:t>	</a:t>
            </a:r>
            <a:r>
              <a:rPr lang="pt-PT" sz="1000" i="1" dirty="0"/>
              <a:t>Carta Europeia do Desporto, adotada em 1992 pelo Conselho da Europa.</a:t>
            </a:r>
          </a:p>
          <a:p>
            <a:endParaRPr lang="pt-PT" dirty="0"/>
          </a:p>
          <a:p>
            <a:r>
              <a:rPr lang="pt-PT" sz="2400" b="1" dirty="0" smtClean="0"/>
              <a:t>Mobilidade</a:t>
            </a:r>
          </a:p>
          <a:p>
            <a:pPr marL="0" indent="0">
              <a:buNone/>
            </a:pPr>
            <a:r>
              <a:rPr lang="pt-PT" dirty="0" smtClean="0"/>
              <a:t>	Etiologicamente </a:t>
            </a:r>
            <a:r>
              <a:rPr lang="pt-PT" dirty="0"/>
              <a:t>o termo Mobilidade vem do latim </a:t>
            </a:r>
            <a:r>
              <a:rPr lang="pt-PT" dirty="0" err="1" smtClean="0"/>
              <a:t>mobilitas</a:t>
            </a:r>
            <a:r>
              <a:rPr lang="pt-PT" dirty="0" smtClean="0"/>
              <a:t>(</a:t>
            </a:r>
            <a:r>
              <a:rPr lang="pt-PT" dirty="0" err="1" smtClean="0"/>
              <a:t>átis</a:t>
            </a:r>
            <a:r>
              <a:rPr lang="pt-PT" dirty="0"/>
              <a:t>), que por sua vez deriva de </a:t>
            </a:r>
            <a:r>
              <a:rPr lang="pt-PT" dirty="0" err="1"/>
              <a:t>mobilis</a:t>
            </a:r>
            <a:r>
              <a:rPr lang="pt-PT" dirty="0"/>
              <a:t>(e) que significa móvel (que pode se mover).Ou seja, é a </a:t>
            </a:r>
            <a:r>
              <a:rPr lang="pt-PT" dirty="0" smtClean="0"/>
              <a:t>	própria </a:t>
            </a:r>
            <a:r>
              <a:rPr lang="pt-PT" dirty="0"/>
              <a:t>capacidade de deslocamento. </a:t>
            </a:r>
            <a:r>
              <a:rPr lang="pt-PT" sz="1000" i="1" dirty="0"/>
              <a:t>https://pt.wikipedia.org/wiki/Mobilidade</a:t>
            </a:r>
          </a:p>
          <a:p>
            <a:endParaRPr lang="pt-PT" dirty="0" smtClean="0"/>
          </a:p>
          <a:p>
            <a:r>
              <a:rPr lang="pt-PT" sz="2400" b="1" dirty="0"/>
              <a:t>Motricidade </a:t>
            </a:r>
            <a:r>
              <a:rPr lang="pt-PT" sz="2400" b="1" dirty="0" smtClean="0"/>
              <a:t>Humana </a:t>
            </a:r>
          </a:p>
          <a:p>
            <a:pPr marL="457200" lvl="1" indent="0">
              <a:buNone/>
            </a:pPr>
            <a:r>
              <a:rPr lang="pt-PT" b="1" dirty="0"/>
              <a:t>	</a:t>
            </a:r>
            <a:r>
              <a:rPr lang="pt-PT" b="1" dirty="0" smtClean="0"/>
              <a:t>“</a:t>
            </a:r>
            <a:r>
              <a:rPr lang="pt-PT" dirty="0" smtClean="0"/>
              <a:t>Ciência </a:t>
            </a:r>
            <a:r>
              <a:rPr lang="pt-PT" dirty="0"/>
              <a:t>que estuda o movimento humano intencional, espontâneo, livre e desinteressado, que permite a </a:t>
            </a:r>
            <a:r>
              <a:rPr lang="pt-PT" dirty="0" smtClean="0"/>
              <a:t> transcendência</a:t>
            </a:r>
            <a:r>
              <a:rPr lang="pt-PT" dirty="0"/>
              <a:t>, e, portanto, exprime todos os </a:t>
            </a:r>
            <a:r>
              <a:rPr lang="pt-PT" dirty="0" smtClean="0"/>
              <a:t>	momentos </a:t>
            </a:r>
            <a:r>
              <a:rPr lang="pt-PT" dirty="0"/>
              <a:t>da vida humana desde o nascimento até a morte, favorecendo a que nela se fundamente o desporto, a dança, a ergonomia, as lutas, a reabilitação, </a:t>
            </a:r>
            <a:r>
              <a:rPr lang="pt-PT" dirty="0" smtClean="0"/>
              <a:t>	o </a:t>
            </a:r>
            <a:r>
              <a:rPr lang="pt-PT" dirty="0"/>
              <a:t>ioga, tornando-se com total pertinência a raiz científica dos vários aspectos da motricidade do humano.” </a:t>
            </a:r>
            <a:r>
              <a:rPr lang="pt-PT" dirty="0" smtClean="0"/>
              <a:t>“…a </a:t>
            </a:r>
            <a:r>
              <a:rPr lang="pt-PT" dirty="0"/>
              <a:t>tese sobre a Ciência da Motricidade Humana foi </a:t>
            </a:r>
            <a:r>
              <a:rPr lang="pt-PT" dirty="0" smtClean="0"/>
              <a:t>	apresentada </a:t>
            </a:r>
            <a:r>
              <a:rPr lang="pt-PT" dirty="0"/>
              <a:t>pela primeira vez em provas públicas no doutoramento do filósofo e professor universitário </a:t>
            </a:r>
            <a:r>
              <a:rPr lang="pt-PT" b="1" dirty="0"/>
              <a:t>Manuel </a:t>
            </a:r>
            <a:r>
              <a:rPr lang="pt-PT" b="1" dirty="0" err="1"/>
              <a:t>Sergio</a:t>
            </a:r>
            <a:r>
              <a:rPr lang="pt-PT" b="1" dirty="0"/>
              <a:t> </a:t>
            </a:r>
            <a:r>
              <a:rPr lang="pt-PT" dirty="0"/>
              <a:t>Vieira e Cunha, em </a:t>
            </a:r>
            <a:r>
              <a:rPr lang="pt-PT" dirty="0" err="1"/>
              <a:t>junho</a:t>
            </a:r>
            <a:r>
              <a:rPr lang="pt-PT" dirty="0"/>
              <a:t> de 1986 em </a:t>
            </a:r>
            <a:r>
              <a:rPr lang="pt-PT" dirty="0" smtClean="0"/>
              <a:t>	Lisboa</a:t>
            </a:r>
            <a:r>
              <a:rPr lang="pt-PT" dirty="0"/>
              <a:t>”. </a:t>
            </a:r>
            <a:r>
              <a:rPr lang="pt-PT" sz="1000" i="1" dirty="0">
                <a:hlinkClick r:id="rId2"/>
              </a:rPr>
              <a:t>http://www.fiepbulletin.net/index.php/fiepbulletin/article/view/2568/5010</a:t>
            </a:r>
            <a:endParaRPr lang="pt-PT" sz="1000" i="1" dirty="0"/>
          </a:p>
          <a:p>
            <a:endParaRPr lang="pt-PT" b="1" dirty="0"/>
          </a:p>
          <a:p>
            <a:r>
              <a:rPr lang="pt-PT" sz="2400" b="1" dirty="0" smtClean="0"/>
              <a:t>Jogo </a:t>
            </a:r>
            <a:r>
              <a:rPr lang="pt-PT" sz="2400" dirty="0"/>
              <a:t>E</a:t>
            </a:r>
            <a:r>
              <a:rPr lang="pt-PT" sz="2400" dirty="0" smtClean="0"/>
              <a:t>xemplo do </a:t>
            </a:r>
            <a:r>
              <a:rPr lang="pt-PT" sz="2400" dirty="0"/>
              <a:t>jogo da serpente papa </a:t>
            </a:r>
            <a:r>
              <a:rPr lang="pt-PT" sz="2400" dirty="0" smtClean="0"/>
              <a:t>léguas </a:t>
            </a:r>
            <a:r>
              <a:rPr lang="pt-PT" sz="1200" dirty="0" smtClean="0"/>
              <a:t>“</a:t>
            </a:r>
            <a:r>
              <a:rPr lang="pt-PT" dirty="0"/>
              <a:t>Estamos a criar crianças totós, de uma imaturidade </a:t>
            </a:r>
            <a:r>
              <a:rPr lang="pt-PT" dirty="0" smtClean="0"/>
              <a:t>inacreditável </a:t>
            </a:r>
            <a:r>
              <a:rPr lang="pt-PT" sz="1200" dirty="0" smtClean="0"/>
              <a:t>” professor universitário </a:t>
            </a:r>
            <a:r>
              <a:rPr lang="pt-PT" sz="1200" b="1" dirty="0" smtClean="0"/>
              <a:t>Carlos Neto </a:t>
            </a:r>
            <a:r>
              <a:rPr lang="pt-PT" sz="1000" i="1" dirty="0">
                <a:hlinkClick r:id="rId3"/>
              </a:rPr>
              <a:t>https://observador.pt/especiais/estamos-a-criar-criancas-totos-de-uma-imaturidade-inacreditavel/</a:t>
            </a:r>
            <a:endParaRPr lang="pt-PT" sz="1000" i="1" dirty="0"/>
          </a:p>
          <a:p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5581805" y="47000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900" dirty="0" smtClean="0"/>
              <a:t>Jogo</a:t>
            </a:r>
          </a:p>
          <a:p>
            <a:r>
              <a:rPr lang="pt-PT" sz="900" dirty="0" smtClean="0"/>
              <a:t>1</a:t>
            </a:r>
            <a:r>
              <a:rPr lang="pt-PT" sz="900" dirty="0"/>
              <a:t>) </a:t>
            </a:r>
            <a:r>
              <a:rPr lang="pt-PT" sz="900" u="sng" dirty="0">
                <a:hlinkClick r:id="rId4"/>
              </a:rPr>
              <a:t>https://www.youtube.com/watch?v=20fOQssCzPo&amp;feature=youtu.be</a:t>
            </a:r>
            <a:r>
              <a:rPr lang="pt-PT" sz="900" dirty="0"/>
              <a:t> duração 3 minutos (como se joga</a:t>
            </a:r>
            <a:r>
              <a:rPr lang="pt-PT" sz="900" dirty="0" smtClean="0"/>
              <a:t>)</a:t>
            </a:r>
            <a:endParaRPr lang="pt-PT" sz="900" dirty="0"/>
          </a:p>
          <a:p>
            <a:r>
              <a:rPr lang="pt-PT" sz="900" dirty="0"/>
              <a:t>2) </a:t>
            </a:r>
            <a:r>
              <a:rPr lang="pt-PT" sz="900" u="sng" dirty="0">
                <a:hlinkClick r:id="rId5"/>
              </a:rPr>
              <a:t>https://www.youtube.com/watch?v=IEqYSOv1Yo8</a:t>
            </a:r>
            <a:r>
              <a:rPr lang="pt-PT" sz="900" dirty="0"/>
              <a:t>  duração 4 minutos e 42 segundos (resultados entre 2014-2017) </a:t>
            </a:r>
          </a:p>
        </p:txBody>
      </p:sp>
    </p:spTree>
    <p:extLst>
      <p:ext uri="{BB962C8B-B14F-4D97-AF65-F5344CB8AC3E}">
        <p14:creationId xmlns:p14="http://schemas.microsoft.com/office/powerpoint/2010/main" val="42472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rgbClr val="0070C0"/>
                </a:solidFill>
              </a:rPr>
              <a:t>Para pensarmos, cidadão desportivo/</a:t>
            </a:r>
            <a:r>
              <a:rPr lang="pt-PT" dirty="0" err="1" smtClean="0">
                <a:solidFill>
                  <a:srgbClr val="0070C0"/>
                </a:solidFill>
              </a:rPr>
              <a:t>anti-desportivo</a:t>
            </a:r>
            <a:r>
              <a:rPr lang="pt-PT" dirty="0">
                <a:solidFill>
                  <a:srgbClr val="0070C0"/>
                </a:solidFill>
              </a:rPr>
              <a:t>?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12" y="1291833"/>
            <a:ext cx="1943415" cy="21565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176" t="17784" r="34250" b="6580"/>
          <a:stretch/>
        </p:blipFill>
        <p:spPr>
          <a:xfrm>
            <a:off x="478291" y="1358565"/>
            <a:ext cx="3767138" cy="2480799"/>
          </a:xfrm>
          <a:prstGeom prst="rect">
            <a:avLst/>
          </a:prstGeom>
        </p:spPr>
      </p:pic>
      <p:pic>
        <p:nvPicPr>
          <p:cNvPr id="7" name="Picture 5" descr="Resultado de imagem para evora bikevor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6" y="3891588"/>
            <a:ext cx="3655587" cy="20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s://www.trafficsnakegame.eu/portugal/wp-content/uploads/sites/16/A_partir_daqui_conta-1-1-3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77" y="1316932"/>
            <a:ext cx="2131487" cy="21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esultado de imagem para evora bikevor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610211"/>
            <a:ext cx="3503912" cy="23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m relacionad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57" y="2480080"/>
            <a:ext cx="2450834" cy="3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80387" y="695271"/>
            <a:ext cx="11047584" cy="640080"/>
          </a:xfrm>
        </p:spPr>
        <p:txBody>
          <a:bodyPr rtlCol="0">
            <a:noAutofit/>
          </a:bodyPr>
          <a:lstStyle/>
          <a:p>
            <a:pPr rtl="0"/>
            <a:r>
              <a:rPr lang="pt-P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 </a:t>
            </a:r>
            <a:r>
              <a:rPr lang="pt-P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mais perguntas </a:t>
            </a:r>
            <a:r>
              <a:rPr lang="pt-PT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sobre </a:t>
            </a:r>
            <a:r>
              <a:rPr lang="pt-PT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desporto e mobilidade ?</a:t>
            </a:r>
            <a:endParaRPr lang="pt-PT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type="body" idx="1"/>
          </p:nvPr>
        </p:nvSpPr>
        <p:spPr>
          <a:xfrm>
            <a:off x="272190" y="2395334"/>
            <a:ext cx="9442648" cy="2951431"/>
          </a:xfrm>
        </p:spPr>
        <p:txBody>
          <a:bodyPr rtlCol="0">
            <a:norm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pt-PT" sz="180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Diga-me</a:t>
            </a:r>
            <a:r>
              <a:rPr lang="pt-PT" sz="1800" dirty="0" smtClean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PT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 </a:t>
            </a:r>
            <a:r>
              <a:rPr lang="pt-P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que pretende saber.</a:t>
            </a:r>
            <a:br>
              <a:rPr lang="pt-P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t-PT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1400" b="1" u="sng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Contacte a equipa:</a:t>
            </a:r>
            <a:r>
              <a:rPr lang="pt-PT" sz="1400" b="1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pt-PT" sz="14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CME - Divisão de Juventude e Desporto </a:t>
            </a: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pt-P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Imagem 1" descr="Botão Diga-me o que pretende faz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39" y="315187"/>
            <a:ext cx="1269672" cy="1189747"/>
          </a:xfrm>
          <a:prstGeom prst="rect">
            <a:avLst/>
          </a:prstGeom>
        </p:spPr>
      </p:pic>
      <p:pic>
        <p:nvPicPr>
          <p:cNvPr id="12" name="Imagem 11" descr="Seta a apontar para a direita com uma hiperligação para fornecer feedback sobre esta apresentação. Selecione a imagem para fornecer feedback sobre esta apresentação">
            <a:hlinkClick r:id="rId4"/>
            <a:extLst>
              <a:ext uri="{FF2B5EF4-FFF2-40B4-BE49-F238E27FC236}">
                <a16:creationId xmlns=""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2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62" y="3209110"/>
            <a:ext cx="661940" cy="661940"/>
          </a:xfrm>
          <a:prstGeom prst="rect">
            <a:avLst/>
          </a:prstGeom>
        </p:spPr>
      </p:pic>
      <p:pic>
        <p:nvPicPr>
          <p:cNvPr id="13" name="Imagem 12" descr="Seta a apontar para a direita com uma hiperligação para fornecer feedback sobre esta apresentação. Selecione a imagem para fornecer feedback sobre esta apresentação">
            <a:hlinkClick r:id="rId4"/>
            <a:extLst>
              <a:ext uri="{FF2B5EF4-FFF2-40B4-BE49-F238E27FC236}">
                <a16:creationId xmlns=""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2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55" y="4260151"/>
            <a:ext cx="661940" cy="661940"/>
          </a:xfrm>
          <a:prstGeom prst="rect">
            <a:avLst/>
          </a:prstGeom>
        </p:spPr>
      </p:pic>
      <p:pic>
        <p:nvPicPr>
          <p:cNvPr id="1026" name="Picture 2" descr="Resultado de imagem para CAMINHADA EVOR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61" y="2571523"/>
            <a:ext cx="5354135" cy="32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47</Words>
  <Application>Microsoft Office PowerPoint</Application>
  <PresentationFormat>Personalizados</PresentationFormat>
  <Paragraphs>28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Tema do Office</vt:lpstr>
      <vt:lpstr>Seminário QUANDO AS CRIANÇAS E OS JOVENS PENSAM A MOBILIDADE NA CIDADE GARE - Associação para a Promoção de uma Cultura de Segurança Rodoviária  Apresentação  DESPORTO E MOBILIDADE Teresa Engana, Divisão de Juventude e Desporto, Câmara Municipal de Évora.    Évora, Auditório da DGESTE 30out2019</vt:lpstr>
      <vt:lpstr>Algumas notas</vt:lpstr>
      <vt:lpstr>Apresentação do PowerPoint</vt:lpstr>
      <vt:lpstr>Para pensarmos, cidadão desportivo/anti-desportivo?</vt:lpstr>
      <vt:lpstr>Tem mais perguntas sobre desporto e mobilidade ?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Bem-vindo ao PowerPoint</dc:title>
  <dc:creator>Teresa Engana</dc:creator>
  <cp:lastModifiedBy>DJD- Teresa Engana</cp:lastModifiedBy>
  <cp:revision>43</cp:revision>
  <dcterms:created xsi:type="dcterms:W3CDTF">2019-05-13T08:23:16Z</dcterms:created>
  <dcterms:modified xsi:type="dcterms:W3CDTF">2019-11-03T13:10:05Z</dcterms:modified>
  <cp:version/>
</cp:coreProperties>
</file>